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1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328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43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154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099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117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2351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762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50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84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17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29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54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1304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57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691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83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864050-0A94-4AFF-96B5-A0032BD41629}" type="datetimeFigureOut">
              <a:rPr lang="it-IT" smtClean="0"/>
              <a:t>21/10/2015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EDB6-03CF-4F30-BC76-8EADDB12D0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740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09485" y="2247538"/>
            <a:ext cx="9622972" cy="4610462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Pier </a:t>
            </a:r>
            <a:r>
              <a:rPr lang="it-IT" sz="32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Angelo </a:t>
            </a:r>
            <a: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Sanna</a:t>
            </a:r>
            <a:br>
              <a:rPr lang="it-IT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it-IT" sz="3200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3200" dirty="0">
                <a:solidFill>
                  <a:schemeClr val="bg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96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I diritti umani falsamente narrati</a:t>
            </a:r>
            <a:r>
              <a:rPr lang="it-IT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it-IT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it-IT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9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01485" y="653143"/>
            <a:ext cx="96665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Distopia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(o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cacotopia):</a:t>
            </a:r>
          </a:p>
          <a:p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 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L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narrazione di un’immaginaria società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spaventosa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e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altamente indesiderabile</a:t>
            </a:r>
          </a:p>
          <a:p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R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appresentazione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di una società del tutto immaginaria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dove alcune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tendenze sociali e politiche sono estremizzate in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termini negativi</a:t>
            </a:r>
            <a:endParaRPr lang="it-IT" sz="40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81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69472" y="0"/>
            <a:ext cx="108585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Narrazioni mimetiche:</a:t>
            </a:r>
          </a:p>
          <a:p>
            <a:pPr algn="ctr"/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I </a:t>
            </a:r>
            <a:r>
              <a:rPr lang="it-IT" sz="4400" dirty="0">
                <a:latin typeface="Baskerville Old Face" panose="02020602080505020303" pitchFamily="18" charset="0"/>
                <a:cs typeface="Arial" panose="020B0604020202020204" pitchFamily="34" charset="0"/>
              </a:rPr>
              <a:t>veri </a:t>
            </a: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narratori sono </a:t>
            </a:r>
            <a:r>
              <a:rPr lang="it-IT" sz="4400" dirty="0">
                <a:latin typeface="Baskerville Old Face" panose="02020602080505020303" pitchFamily="18" charset="0"/>
                <a:cs typeface="Arial" panose="020B0604020202020204" pitchFamily="34" charset="0"/>
              </a:rPr>
              <a:t>andati via via sempre più celandosi, fino a sparire, travisandosi dietro le masse che loro stessi hanno indottrinato </a:t>
            </a:r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(</a:t>
            </a:r>
            <a:r>
              <a:rPr lang="it-IT" sz="4400" dirty="0">
                <a:latin typeface="Baskerville Old Face" panose="02020602080505020303" pitchFamily="18" charset="0"/>
                <a:cs typeface="Arial" panose="020B0604020202020204" pitchFamily="34" charset="0"/>
              </a:rPr>
              <a:t>stabilendo così </a:t>
            </a: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il </a:t>
            </a:r>
            <a:r>
              <a:rPr lang="it-IT" sz="4400" dirty="0">
                <a:latin typeface="Baskerville Old Face" panose="02020602080505020303" pitchFamily="18" charset="0"/>
                <a:cs typeface="Arial" panose="020B0604020202020204" pitchFamily="34" charset="0"/>
              </a:rPr>
              <a:t>“canone dell’impersonalità</a:t>
            </a: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”, </a:t>
            </a: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altra caratteristica della narrazione tossica)</a:t>
            </a:r>
            <a:endParaRPr lang="it-IT" sz="44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05833" y="435429"/>
            <a:ext cx="1146845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S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emplificazione: </a:t>
            </a:r>
            <a:endParaRPr lang="it-IT" sz="40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La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storia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originaria viene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decontestualizzata e ipersemplificata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per renderla comprensibile a chi non ha informazioni precise sulla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storia stessa. </a:t>
            </a:r>
            <a:endParaRPr lang="it-IT" sz="36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endParaRPr lang="it-IT" sz="32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La storia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viene malamente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riassunta, ideologicamente manipolata, concentrata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in slogan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a effetto e presentata a un pubblico che diventerà elemento essenziale della narrazione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stessa, prendendo la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menzogna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per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buona e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alimentandola attraverso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la perseveranza. </a:t>
            </a:r>
          </a:p>
        </p:txBody>
      </p:sp>
    </p:spTree>
    <p:extLst>
      <p:ext uri="{BB962C8B-B14F-4D97-AF65-F5344CB8AC3E}">
        <p14:creationId xmlns:p14="http://schemas.microsoft.com/office/powerpoint/2010/main" val="26513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557962"/>
            <a:ext cx="1079862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7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«Se </a:t>
            </a:r>
            <a:r>
              <a:rPr lang="it-IT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ci sono tanti ingegni </a:t>
            </a:r>
            <a:endParaRPr lang="it-IT" sz="7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7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quante </a:t>
            </a:r>
            <a:r>
              <a:rPr lang="it-IT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teste, </a:t>
            </a:r>
          </a:p>
          <a:p>
            <a:pPr algn="ctr"/>
            <a:r>
              <a:rPr lang="it-IT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ci sono tanti generi d'amore </a:t>
            </a:r>
            <a:endParaRPr lang="it-IT" sz="7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7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quanti </a:t>
            </a:r>
            <a:r>
              <a:rPr lang="it-IT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cuori</a:t>
            </a:r>
            <a:r>
              <a:rPr lang="it-IT" sz="7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.»</a:t>
            </a:r>
            <a:endParaRPr lang="it-IT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endParaRPr lang="it-IT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								</a:t>
            </a:r>
            <a:r>
              <a:rPr lang="it-IT" sz="4800" dirty="0" err="1" smtClean="0">
                <a:latin typeface="Baskerville Old Face" panose="02020602080505020303" pitchFamily="18" charset="0"/>
                <a:cs typeface="Arial" panose="020B0604020202020204" pitchFamily="34" charset="0"/>
              </a:rPr>
              <a:t>Lev</a:t>
            </a:r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 Tolstoj</a:t>
            </a:r>
            <a:endParaRPr lang="it-IT" sz="48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99771" y="855255"/>
            <a:ext cx="949234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La psicologia è chiamata a svolgere il proprio ruolo </a:t>
            </a:r>
          </a:p>
          <a:p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nella divulgazione di una conoscenza scientifica corretta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nell’ambito della formazione delle nuove generazioni</a:t>
            </a:r>
          </a:p>
          <a:p>
            <a:endParaRPr lang="it-I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52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303222" y="780306"/>
            <a:ext cx="922588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È dovere della psicologia </a:t>
            </a:r>
          </a:p>
          <a:p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adoperarsi affinché il benessere psicologico e relazionale possa dirsi: </a:t>
            </a:r>
          </a:p>
          <a:p>
            <a:endParaRPr lang="it-IT" sz="48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800" dirty="0">
                <a:latin typeface="Baskerville Old Face" panose="02020602080505020303" pitchFamily="18" charset="0"/>
                <a:cs typeface="Arial" panose="020B0604020202020204" pitchFamily="34" charset="0"/>
              </a:rPr>
              <a:t>P</a:t>
            </a:r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atrimonio comunitario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4800" dirty="0">
                <a:latin typeface="Baskerville Old Face" panose="02020602080505020303" pitchFamily="18" charset="0"/>
                <a:cs typeface="Arial" panose="020B0604020202020204" pitchFamily="34" charset="0"/>
              </a:rPr>
              <a:t>D</a:t>
            </a:r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iritto della collettività</a:t>
            </a:r>
            <a:endParaRPr lang="it-IT" sz="48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61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86853" y="764275"/>
            <a:ext cx="1074078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L’Italia </a:t>
            </a:r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non ha una </a:t>
            </a:r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regolamentazione in materia di </a:t>
            </a:r>
          </a:p>
          <a:p>
            <a:pPr algn="ctr"/>
            <a:r>
              <a:rPr lang="it-IT" sz="4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diritti umani</a:t>
            </a:r>
          </a:p>
          <a:p>
            <a:pPr algn="ctr"/>
            <a:endParaRPr lang="it-IT" sz="44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endParaRPr lang="it-IT" sz="44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endParaRPr lang="it-IT" sz="4400" dirty="0" smtClean="0">
              <a:latin typeface="Baskerville Old Face" panose="02020602080505020303" pitchFamily="18" charset="0"/>
            </a:endParaRPr>
          </a:p>
          <a:p>
            <a:endParaRPr lang="it-IT" sz="4400" dirty="0">
              <a:latin typeface="Baskerville Old Face" panose="02020602080505020303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36725" y="2963122"/>
            <a:ext cx="1150853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Si propaganda il familismo per celare l’inesistenza di adeguate politiche </a:t>
            </a:r>
          </a:p>
          <a:p>
            <a:pPr algn="ctr"/>
            <a:r>
              <a:rPr lang="it-IT" sz="4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per tutte le famiglie</a:t>
            </a:r>
            <a:endParaRPr lang="it-IT" sz="48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1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83771" y="-130629"/>
            <a:ext cx="10380097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3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5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Le società inclusive e flessibili </a:t>
            </a:r>
          </a:p>
          <a:p>
            <a:pPr algn="ctr"/>
            <a:r>
              <a:rPr lang="it-IT" sz="54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godono di vantaggi sociali e economici addirittura impensabili per quelle che, invece, restano chiuse in se stesse fino a diventare antiquate</a:t>
            </a:r>
            <a:endParaRPr lang="it-IT" sz="54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18364" y="136477"/>
            <a:ext cx="1046783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S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tudi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e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ricerche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dette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gender-sensitive:</a:t>
            </a:r>
          </a:p>
          <a:p>
            <a:pPr algn="ctr"/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S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tudi scientifici diffusi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a livello internazionale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che promuovono un ampliamento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della conoscenza sui ruoli maschili e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femminili.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Riflettono scientificamente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sulle relazioni tra uomini e donne, nell’ottica democratica di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favorire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una maggiore uguaglianza sociale tra uomini e donne e tra etero e persone LGBT</a:t>
            </a:r>
          </a:p>
        </p:txBody>
      </p:sp>
    </p:spTree>
    <p:extLst>
      <p:ext uri="{BB962C8B-B14F-4D97-AF65-F5344CB8AC3E}">
        <p14:creationId xmlns:p14="http://schemas.microsoft.com/office/powerpoint/2010/main" val="303827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36978" y="-13648"/>
            <a:ext cx="1031770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questi studiosi e studiose si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devono: </a:t>
            </a:r>
          </a:p>
          <a:p>
            <a:pPr algn="ctr"/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L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e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politiche sui diritti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civili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L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e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pari opportunità sul lavoro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U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na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cultura democratica dell’equità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sociale </a:t>
            </a:r>
          </a:p>
          <a:p>
            <a:pPr algn="ctr"/>
            <a:endParaRPr lang="it-IT" sz="40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endParaRPr lang="it-IT" sz="36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 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chi credeva che l’uomo fosse “per natura” superiore alla donna, i Gender </a:t>
            </a:r>
            <a:r>
              <a:rPr lang="it-IT" sz="3600" dirty="0" err="1">
                <a:latin typeface="Baskerville Old Face" panose="02020602080505020303" pitchFamily="18" charset="0"/>
                <a:cs typeface="Arial" panose="020B0604020202020204" pitchFamily="34" charset="0"/>
              </a:rPr>
              <a:t>studies</a:t>
            </a:r>
            <a:r>
              <a:rPr lang="it-IT" sz="3600" dirty="0">
                <a:latin typeface="Baskerville Old Face" panose="02020602080505020303" pitchFamily="18" charset="0"/>
                <a:cs typeface="Arial" panose="020B0604020202020204" pitchFamily="34" charset="0"/>
              </a:rPr>
              <a:t> hanno dimostrato l’infondatezza di tale </a:t>
            </a:r>
            <a:r>
              <a:rPr lang="it-IT" sz="36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affermazione</a:t>
            </a:r>
            <a:endParaRPr lang="it-IT" sz="36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81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61158" y="464457"/>
            <a:ext cx="10282613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Tesi psicosociale che, a partire da Macchiavelli, attraversa il pensiero di Marx, Gramsci e Foucault per giungere sino a Bruner e a Gallino:</a:t>
            </a:r>
          </a:p>
          <a:p>
            <a:pPr algn="ctr"/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“Le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rappresentazioni della società </a:t>
            </a:r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predominanti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in un Paese </a:t>
            </a:r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distorcono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la realtà </a:t>
            </a:r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al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fine di legittimare l’ordine esistente </a:t>
            </a:r>
            <a:endParaRPr lang="it-IT" sz="40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favore delle classi dominanti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”</a:t>
            </a:r>
          </a:p>
          <a:p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4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96287" y="218364"/>
            <a:ext cx="1011299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L’ideologia gender non </a:t>
            </a:r>
            <a:r>
              <a:rPr lang="it-IT" sz="3800" dirty="0">
                <a:latin typeface="Baskerville Old Face" panose="02020602080505020303" pitchFamily="18" charset="0"/>
                <a:cs typeface="Arial" panose="020B0604020202020204" pitchFamily="34" charset="0"/>
              </a:rPr>
              <a:t>esiste, </a:t>
            </a:r>
            <a:endParaRPr lang="it-IT" sz="38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pPr algn="ctr"/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è </a:t>
            </a:r>
            <a:r>
              <a:rPr lang="it-IT" sz="3800" dirty="0">
                <a:latin typeface="Baskerville Old Face" panose="02020602080505020303" pitchFamily="18" charset="0"/>
                <a:cs typeface="Arial" panose="020B0604020202020204" pitchFamily="34" charset="0"/>
              </a:rPr>
              <a:t>una menzogna. </a:t>
            </a:r>
            <a:endParaRPr lang="it-IT" sz="38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endParaRPr lang="it-IT" sz="3800" dirty="0" smtClean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Esiste una narrazione disfunzionale </a:t>
            </a:r>
            <a:r>
              <a:rPr lang="it-IT" sz="3800" dirty="0">
                <a:latin typeface="Baskerville Old Face" panose="02020602080505020303" pitchFamily="18" charset="0"/>
                <a:cs typeface="Arial" panose="020B0604020202020204" pitchFamily="34" charset="0"/>
              </a:rPr>
              <a:t>e strumentale che </a:t>
            </a:r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confonde ricerche scientifiche </a:t>
            </a:r>
            <a:r>
              <a:rPr lang="it-IT" sz="3800" dirty="0">
                <a:latin typeface="Baskerville Old Face" panose="02020602080505020303" pitchFamily="18" charset="0"/>
                <a:cs typeface="Arial" panose="020B0604020202020204" pitchFamily="34" charset="0"/>
              </a:rPr>
              <a:t>con </a:t>
            </a:r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un’ideologia inesistente.</a:t>
            </a:r>
          </a:p>
          <a:p>
            <a:endParaRPr lang="it-IT" sz="38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r>
              <a:rPr lang="it-IT" sz="38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La scuola torinese di sociologia </a:t>
            </a:r>
            <a:r>
              <a:rPr lang="it-IT" sz="3800" dirty="0">
                <a:latin typeface="Baskerville Old Face" panose="02020602080505020303" pitchFamily="18" charset="0"/>
                <a:cs typeface="Arial" panose="020B0604020202020204" pitchFamily="34" charset="0"/>
              </a:rPr>
              <a:t>le chiama: “Le contraffazioni della </a:t>
            </a:r>
            <a:r>
              <a:rPr lang="it-IT" sz="4000" dirty="0">
                <a:latin typeface="Baskerville Old Face" panose="02020602080505020303" pitchFamily="18" charset="0"/>
                <a:cs typeface="Arial" panose="020B0604020202020204" pitchFamily="34" charset="0"/>
              </a:rPr>
              <a:t>realtà a uso e consumo delle classi </a:t>
            </a:r>
            <a:r>
              <a:rPr lang="it-IT" sz="4000" dirty="0" smtClean="0">
                <a:latin typeface="Baskerville Old Face" panose="02020602080505020303" pitchFamily="18" charset="0"/>
                <a:cs typeface="Arial" panose="020B0604020202020204" pitchFamily="34" charset="0"/>
              </a:rPr>
              <a:t>dominanti.”</a:t>
            </a:r>
            <a:endParaRPr lang="it-IT" sz="40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16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489</TotalTime>
  <Words>436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Baskerville Old Face</vt:lpstr>
      <vt:lpstr>Calibri</vt:lpstr>
      <vt:lpstr>Century Gothic</vt:lpstr>
      <vt:lpstr>Times New Roman</vt:lpstr>
      <vt:lpstr>Wingdings</vt:lpstr>
      <vt:lpstr>Wingdings 3</vt:lpstr>
      <vt:lpstr>Ione</vt:lpstr>
      <vt:lpstr>         Pier Angelo Sanna  I diritti umani falsamente narrati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 Angelo Sanna  I diritti umani falsamente narrati </dc:title>
  <dc:creator>Utente</dc:creator>
  <cp:lastModifiedBy>Utente</cp:lastModifiedBy>
  <cp:revision>41</cp:revision>
  <dcterms:created xsi:type="dcterms:W3CDTF">2015-10-20T20:13:00Z</dcterms:created>
  <dcterms:modified xsi:type="dcterms:W3CDTF">2015-10-21T19:19:52Z</dcterms:modified>
</cp:coreProperties>
</file>